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68" r:id="rId4"/>
    <p:sldId id="259" r:id="rId5"/>
    <p:sldId id="260" r:id="rId6"/>
    <p:sldId id="261" r:id="rId7"/>
    <p:sldId id="269" r:id="rId8"/>
    <p:sldId id="266" r:id="rId9"/>
    <p:sldId id="270" r:id="rId10"/>
    <p:sldId id="271" r:id="rId11"/>
    <p:sldId id="262" r:id="rId12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6" d="100"/>
          <a:sy n="66" d="100"/>
        </p:scale>
        <p:origin x="17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jkovak\Desktop\dotaznik_kodovani_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jkovak\Desktop\RP%20dot%20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jkovak\Desktop\RP%20dot%20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600" b="0" i="0" baseline="0">
                <a:effectLst/>
              </a:rPr>
              <a:t>Nabízíte vašim zaměstnancům nějakou formu flexibilní pracovní doby?</a:t>
            </a:r>
            <a:endParaRPr lang="cs-CZ" sz="1600">
              <a:effectLst/>
            </a:endParaRPr>
          </a:p>
        </c:rich>
      </c:tx>
      <c:layout>
        <c:manualLayout>
          <c:xMode val="edge"/>
          <c:yMode val="edge"/>
          <c:x val="0.1427985564304462"/>
          <c:y val="5.555555555555555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2646172353455816"/>
          <c:y val="0.32201953922426363"/>
          <c:w val="0.38040988626421701"/>
          <c:h val="0.6340164771070283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3559-4E44-81E1-F6C3C45BD3C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List1!$A$1:$A$2</c:f>
              <c:strCache>
                <c:ptCount val="2"/>
                <c:pt idx="0">
                  <c:v>ANO </c:v>
                </c:pt>
                <c:pt idx="1">
                  <c:v>NE</c:v>
                </c:pt>
              </c:strCache>
            </c:strRef>
          </c:cat>
          <c:val>
            <c:numRef>
              <c:f>List1!$B$1:$B$2</c:f>
              <c:numCache>
                <c:formatCode>0%</c:formatCode>
                <c:ptCount val="2"/>
                <c:pt idx="0">
                  <c:v>0.78</c:v>
                </c:pt>
                <c:pt idx="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59-4E44-81E1-F6C3C45BD3C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List2!$A$24:$H$24</c:f>
              <c:strCache>
                <c:ptCount val="8"/>
                <c:pt idx="0">
                  <c:v>administrativní náročnost</c:v>
                </c:pt>
                <c:pt idx="1">
                  <c:v>obava ze zneužívání</c:v>
                </c:pt>
                <c:pt idx="2">
                  <c:v>odtržení zam. od kolektivu</c:v>
                </c:pt>
                <c:pt idx="3">
                  <c:v>horší kontrola zam.</c:v>
                </c:pt>
                <c:pt idx="4">
                  <c:v>neexistence legislativy</c:v>
                </c:pt>
                <c:pt idx="5">
                  <c:v>tok informací</c:v>
                </c:pt>
                <c:pt idx="6">
                  <c:v>zvýšení nákladů </c:v>
                </c:pt>
                <c:pt idx="7">
                  <c:v>jiné</c:v>
                </c:pt>
              </c:strCache>
            </c:strRef>
          </c:cat>
          <c:val>
            <c:numRef>
              <c:f>List2!$A$25:$H$25</c:f>
              <c:numCache>
                <c:formatCode>General</c:formatCode>
                <c:ptCount val="8"/>
                <c:pt idx="0">
                  <c:v>77</c:v>
                </c:pt>
                <c:pt idx="1">
                  <c:v>100</c:v>
                </c:pt>
                <c:pt idx="2">
                  <c:v>40</c:v>
                </c:pt>
                <c:pt idx="3">
                  <c:v>100</c:v>
                </c:pt>
                <c:pt idx="4">
                  <c:v>27</c:v>
                </c:pt>
                <c:pt idx="5">
                  <c:v>62</c:v>
                </c:pt>
                <c:pt idx="6">
                  <c:v>31</c:v>
                </c:pt>
                <c:pt idx="7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D7-4F51-A634-B9284D916B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8095488"/>
        <c:axId val="78097024"/>
      </c:barChart>
      <c:catAx>
        <c:axId val="78095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78097024"/>
        <c:crosses val="autoZero"/>
        <c:auto val="1"/>
        <c:lblAlgn val="ctr"/>
        <c:lblOffset val="100"/>
        <c:noMultiLvlLbl val="0"/>
      </c:catAx>
      <c:valAx>
        <c:axId val="78097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809548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List5!$A$13:$A$23</c:f>
              <c:strCache>
                <c:ptCount val="11"/>
                <c:pt idx="0">
                  <c:v>jiné</c:v>
                </c:pt>
                <c:pt idx="1">
                  <c:v>meadializace RP</c:v>
                </c:pt>
                <c:pt idx="2">
                  <c:v>legislativa</c:v>
                </c:pt>
                <c:pt idx="3">
                  <c:v>zdravý a bezpečný prostor</c:v>
                </c:pt>
                <c:pt idx="4">
                  <c:v>školní družiny a kluby </c:v>
                </c:pt>
                <c:pt idx="5">
                  <c:v>rozvoj flexibilní pr. doby</c:v>
                </c:pt>
                <c:pt idx="6">
                  <c:v>zadluženost</c:v>
                </c:pt>
                <c:pt idx="7">
                  <c:v>finanční náročnost - školka, jesle</c:v>
                </c:pt>
                <c:pt idx="8">
                  <c:v>nedostatek míst v jeslích a školkách</c:v>
                </c:pt>
                <c:pt idx="9">
                  <c:v>finančně nedostupné bydlení</c:v>
                </c:pt>
                <c:pt idx="10">
                  <c:v>dopravní obslužnost</c:v>
                </c:pt>
              </c:strCache>
            </c:strRef>
          </c:cat>
          <c:val>
            <c:numRef>
              <c:f>List5!$B$13:$B$23</c:f>
              <c:numCache>
                <c:formatCode>General</c:formatCode>
                <c:ptCount val="11"/>
                <c:pt idx="0">
                  <c:v>23</c:v>
                </c:pt>
                <c:pt idx="1">
                  <c:v>7</c:v>
                </c:pt>
                <c:pt idx="2">
                  <c:v>20</c:v>
                </c:pt>
                <c:pt idx="3">
                  <c:v>140</c:v>
                </c:pt>
                <c:pt idx="4">
                  <c:v>36</c:v>
                </c:pt>
                <c:pt idx="5">
                  <c:v>172</c:v>
                </c:pt>
                <c:pt idx="6">
                  <c:v>5</c:v>
                </c:pt>
                <c:pt idx="7">
                  <c:v>16</c:v>
                </c:pt>
                <c:pt idx="8">
                  <c:v>75</c:v>
                </c:pt>
                <c:pt idx="9">
                  <c:v>48</c:v>
                </c:pt>
                <c:pt idx="1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EE-42D0-A0D1-D63F53AC2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117888"/>
        <c:axId val="80974592"/>
      </c:barChart>
      <c:catAx>
        <c:axId val="781178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80974592"/>
        <c:crosses val="autoZero"/>
        <c:auto val="1"/>
        <c:lblAlgn val="ctr"/>
        <c:lblOffset val="100"/>
        <c:noMultiLvlLbl val="0"/>
      </c:catAx>
      <c:valAx>
        <c:axId val="809745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1178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List9!$A$3:$A$14</c:f>
              <c:strCache>
                <c:ptCount val="12"/>
                <c:pt idx="0">
                  <c:v>zdravotní pr.</c:v>
                </c:pt>
                <c:pt idx="1">
                  <c:v>dotace</c:v>
                </c:pt>
                <c:pt idx="2">
                  <c:v>zájmové kroužky</c:v>
                </c:pt>
                <c:pt idx="3">
                  <c:v>spolupráce s obcemi</c:v>
                </c:pt>
                <c:pt idx="4">
                  <c:v>průzkumy</c:v>
                </c:pt>
                <c:pt idx="5">
                  <c:v>rodinné jízdenky</c:v>
                </c:pt>
                <c:pt idx="6">
                  <c:v>slevy - kultura, sport</c:v>
                </c:pt>
                <c:pt idx="7">
                  <c:v>dětská hřiště</c:v>
                </c:pt>
                <c:pt idx="8">
                  <c:v>soutěže</c:v>
                </c:pt>
                <c:pt idx="9">
                  <c:v>poskytování informací</c:v>
                </c:pt>
                <c:pt idx="10">
                  <c:v>vzdělávání, osvěta</c:v>
                </c:pt>
                <c:pt idx="11">
                  <c:v>jiné</c:v>
                </c:pt>
              </c:strCache>
            </c:strRef>
          </c:cat>
          <c:val>
            <c:numRef>
              <c:f>List9!$B$3:$B$14</c:f>
              <c:numCache>
                <c:formatCode>General</c:formatCode>
                <c:ptCount val="12"/>
                <c:pt idx="0">
                  <c:v>97</c:v>
                </c:pt>
                <c:pt idx="1">
                  <c:v>130</c:v>
                </c:pt>
                <c:pt idx="2">
                  <c:v>130</c:v>
                </c:pt>
                <c:pt idx="3">
                  <c:v>95</c:v>
                </c:pt>
                <c:pt idx="4">
                  <c:v>53</c:v>
                </c:pt>
                <c:pt idx="5">
                  <c:v>187</c:v>
                </c:pt>
                <c:pt idx="6">
                  <c:v>312</c:v>
                </c:pt>
                <c:pt idx="7">
                  <c:v>332</c:v>
                </c:pt>
                <c:pt idx="8">
                  <c:v>42</c:v>
                </c:pt>
                <c:pt idx="9">
                  <c:v>173</c:v>
                </c:pt>
                <c:pt idx="10">
                  <c:v>129</c:v>
                </c:pt>
                <c:pt idx="1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1A-4885-821B-A6E957D3F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5726336"/>
        <c:axId val="85727872"/>
      </c:barChart>
      <c:catAx>
        <c:axId val="85726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85727872"/>
        <c:crosses val="autoZero"/>
        <c:auto val="1"/>
        <c:lblAlgn val="ctr"/>
        <c:lblOffset val="100"/>
        <c:noMultiLvlLbl val="0"/>
      </c:catAx>
      <c:valAx>
        <c:axId val="857278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572633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Počet žadatelů o PP</c:v>
                </c:pt>
              </c:strCache>
            </c:strRef>
          </c:tx>
          <c:marker>
            <c:symbol val="none"/>
          </c:marker>
          <c:cat>
            <c:numRef>
              <c:f>List1!$B$1:$I$1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List1!$B$2:$I$2</c:f>
              <c:numCache>
                <c:formatCode>General</c:formatCode>
                <c:ptCount val="8"/>
                <c:pt idx="0">
                  <c:v>10</c:v>
                </c:pt>
                <c:pt idx="1">
                  <c:v>11</c:v>
                </c:pt>
                <c:pt idx="2">
                  <c:v>13</c:v>
                </c:pt>
                <c:pt idx="3">
                  <c:v>18</c:v>
                </c:pt>
                <c:pt idx="4">
                  <c:v>24</c:v>
                </c:pt>
                <c:pt idx="5">
                  <c:v>22</c:v>
                </c:pt>
                <c:pt idx="6">
                  <c:v>9</c:v>
                </c:pt>
                <c:pt idx="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8A-47AA-B2BA-3ACC1B0AA485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Počet žadatelů o osvojení</c:v>
                </c:pt>
              </c:strCache>
            </c:strRef>
          </c:tx>
          <c:marker>
            <c:symbol val="none"/>
          </c:marker>
          <c:cat>
            <c:numRef>
              <c:f>List1!$B$1:$I$1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List1!$B$3:$I$3</c:f>
              <c:numCache>
                <c:formatCode>General</c:formatCode>
                <c:ptCount val="8"/>
                <c:pt idx="0">
                  <c:v>20</c:v>
                </c:pt>
                <c:pt idx="1">
                  <c:v>29</c:v>
                </c:pt>
                <c:pt idx="2">
                  <c:v>33</c:v>
                </c:pt>
                <c:pt idx="3">
                  <c:v>26</c:v>
                </c:pt>
                <c:pt idx="4">
                  <c:v>24</c:v>
                </c:pt>
                <c:pt idx="5">
                  <c:v>23</c:v>
                </c:pt>
                <c:pt idx="6">
                  <c:v>24</c:v>
                </c:pt>
                <c:pt idx="7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8A-47AA-B2BA-3ACC1B0AA485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Počet žadatelů o PPnPD</c:v>
                </c:pt>
              </c:strCache>
            </c:strRef>
          </c:tx>
          <c:marker>
            <c:symbol val="none"/>
          </c:marker>
          <c:cat>
            <c:numRef>
              <c:f>List1!$B$1:$I$1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List1!$B$4:$I$4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35</c:v>
                </c:pt>
                <c:pt idx="5">
                  <c:v>25</c:v>
                </c:pt>
                <c:pt idx="6">
                  <c:v>24</c:v>
                </c:pt>
                <c:pt idx="7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8A-47AA-B2BA-3ACC1B0AA485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Celkový počet žádostí</c:v>
                </c:pt>
              </c:strCache>
            </c:strRef>
          </c:tx>
          <c:marker>
            <c:symbol val="none"/>
          </c:marker>
          <c:cat>
            <c:numRef>
              <c:f>List1!$B$1:$I$1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List1!$B$5:$I$5</c:f>
              <c:numCache>
                <c:formatCode>General</c:formatCode>
                <c:ptCount val="8"/>
                <c:pt idx="0">
                  <c:v>30</c:v>
                </c:pt>
                <c:pt idx="1">
                  <c:v>41</c:v>
                </c:pt>
                <c:pt idx="2">
                  <c:v>47</c:v>
                </c:pt>
                <c:pt idx="3">
                  <c:v>48</c:v>
                </c:pt>
                <c:pt idx="4">
                  <c:v>83</c:v>
                </c:pt>
                <c:pt idx="5">
                  <c:v>70</c:v>
                </c:pt>
                <c:pt idx="6">
                  <c:v>57</c:v>
                </c:pt>
                <c:pt idx="7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18A-47AA-B2BA-3ACC1B0AA4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5763584"/>
        <c:axId val="85765120"/>
      </c:lineChart>
      <c:catAx>
        <c:axId val="85763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5765120"/>
        <c:crosses val="autoZero"/>
        <c:auto val="1"/>
        <c:lblAlgn val="ctr"/>
        <c:lblOffset val="100"/>
        <c:noMultiLvlLbl val="0"/>
      </c:catAx>
      <c:valAx>
        <c:axId val="85765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763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318630310100125"/>
          <c:y val="0.19503142204211568"/>
          <c:w val="0.31755443763973945"/>
          <c:h val="0.60993693496831503"/>
        </c:manualLayout>
      </c:layout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spPr>
    <a:ln>
      <a:solidFill>
        <a:schemeClr val="bg1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6E25C-EFBA-49A4-AD17-8897C5AC0D66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1D1F5-A459-40B1-AFBE-7AE0D6E8F2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659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katerina.hajkova@kraj-lbc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Rodinná politika Libereckého kraje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Kateřina Hájková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Koordinátorka rodinné politiky LK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Nastavení systémové podpory rodin s dětmi v LK</a:t>
            </a:r>
          </a:p>
        </p:txBody>
      </p: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Týden náhradního rodičovství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3816424" cy="5269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88024" y="1736939"/>
            <a:ext cx="3456384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Propagace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Tiskové zprávy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Spoty v MHD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Tisková konference 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615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r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Kontaktní údaje</a:t>
            </a:r>
          </a:p>
          <a:p>
            <a:pPr marL="0" indent="0" algn="r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Kateřina Hájková</a:t>
            </a:r>
          </a:p>
          <a:p>
            <a:pPr marL="0" indent="0" algn="r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katerina.hajkova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kraj-lbc.cz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+ 420 485 226 449</a:t>
            </a:r>
          </a:p>
        </p:txBody>
      </p:sp>
    </p:spTree>
    <p:extLst>
      <p:ext uri="{BB962C8B-B14F-4D97-AF65-F5344CB8AC3E}">
        <p14:creationId xmlns:p14="http://schemas.microsoft.com/office/powerpoint/2010/main" val="225863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Rodinná politika LK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Průřezovost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koordinace aktivit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skupina pro tvorbu Strategického plánu RP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Poradní sbor</a:t>
            </a:r>
          </a:p>
        </p:txBody>
      </p:sp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Obecné cíle rodinné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Dostat rodinu do centra pozornosti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Podpořit schopnost rodin jednat samostatně při výkonu svých přirozených funkcí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Zapojení veřejnosti do tvorby RP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Zapojit aktéry na místní úrovni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Informovanost </a:t>
            </a:r>
          </a:p>
        </p:txBody>
      </p:sp>
    </p:spTree>
    <p:extLst>
      <p:ext uri="{BB962C8B-B14F-4D97-AF65-F5344CB8AC3E}">
        <p14:creationId xmlns:p14="http://schemas.microsoft.com/office/powerpoint/2010/main" val="185996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Slaďování rodinného a pracovního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Slaďování rodinného a pracovního života – zaměstnavatelé v LK, data od více než 250 podnikatelských subjektů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Nejvíce využívané – kratší pracovní doba (55 %), pružná pracovní doba (54 %)</a:t>
            </a:r>
          </a:p>
          <a:p>
            <a:r>
              <a:rPr lang="cs-C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PPD 30 %, KPD 22 %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34 % - metodická pomoc od kraje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5245396"/>
              </p:ext>
            </p:extLst>
          </p:nvPr>
        </p:nvGraphicFramePr>
        <p:xfrm>
          <a:off x="3551379" y="1916832"/>
          <a:ext cx="5160573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859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Obavy zaměstnavatelů</a:t>
            </a:r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4193309398"/>
              </p:ext>
            </p:extLst>
          </p:nvPr>
        </p:nvGraphicFramePr>
        <p:xfrm>
          <a:off x="827584" y="1268760"/>
          <a:ext cx="6240693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43182" y="5085184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zavedení</a:t>
            </a:r>
          </a:p>
          <a:p>
            <a:pPr marL="285750" indent="-285750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Legislativa (43 %)</a:t>
            </a:r>
          </a:p>
          <a:p>
            <a:pPr marL="285750" indent="-285750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Informovanost (21 %)</a:t>
            </a:r>
          </a:p>
          <a:p>
            <a:pPr marL="285750" indent="-285750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Poradenství (30 %)</a:t>
            </a:r>
          </a:p>
          <a:p>
            <a:pPr marL="285750" indent="-285750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Metodická podpora (13 %)</a:t>
            </a:r>
          </a:p>
        </p:txBody>
      </p:sp>
    </p:spTree>
    <p:extLst>
      <p:ext uri="{BB962C8B-B14F-4D97-AF65-F5344CB8AC3E}">
        <p14:creationId xmlns:p14="http://schemas.microsoft.com/office/powerpoint/2010/main" val="2733904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13176"/>
            <a:ext cx="2003182" cy="17728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Průzkum k rodinné politice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1"/>
            <a:ext cx="7427168" cy="1108719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569 respondentů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86 % ženy, ø věk 36 let, ø počet členů domácnosti 3,9</a:t>
            </a:r>
          </a:p>
          <a:p>
            <a:endParaRPr lang="cs-CZ" dirty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2146358993"/>
              </p:ext>
            </p:extLst>
          </p:nvPr>
        </p:nvGraphicFramePr>
        <p:xfrm>
          <a:off x="971600" y="2636912"/>
          <a:ext cx="7704856" cy="3789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0639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Rodiny v kraji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nejčastějším problémem rodin jak zabezpečit rodinný rozpočet (32 %)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32 % - problém se současným nastavením otevírací doby školek a družin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 19 % respondentů uvedlo, že má velmi často problémy se zajištěním hlídání svých dětí, 12 % se s tímto problémem potýká často, 44 % občas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Nejvýznamnější oblastí pro RP je rozvoj flexibilní pracovní doby (30 %)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Slevy 55 %, RP 90 %, 70 %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Pointy 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04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Prorodinné aktivity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031785534"/>
              </p:ext>
            </p:extLst>
          </p:nvPr>
        </p:nvGraphicFramePr>
        <p:xfrm>
          <a:off x="827584" y="1628800"/>
          <a:ext cx="7704856" cy="462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0754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 pro vyhledávání náhradních rodičů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5833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5401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285</Words>
  <Application>Microsoft Office PowerPoint</Application>
  <PresentationFormat>Předvádění na obrazovce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Motiv sady Office</vt:lpstr>
      <vt:lpstr>Rodinná politika Libereckého kraje</vt:lpstr>
      <vt:lpstr>Rodinná politika LK</vt:lpstr>
      <vt:lpstr>Obecné cíle rodinné politiky</vt:lpstr>
      <vt:lpstr>Slaďování rodinného a pracovního života</vt:lpstr>
      <vt:lpstr>Obavy zaměstnavatelů</vt:lpstr>
      <vt:lpstr>Průzkum k rodinné politice</vt:lpstr>
      <vt:lpstr>Rodiny v kraji</vt:lpstr>
      <vt:lpstr>Prorodinné aktivity kraje</vt:lpstr>
      <vt:lpstr>Plán pro vyhledávání náhradních rodičů</vt:lpstr>
      <vt:lpstr>Týden náhradního rodičovství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Tůmová Kamila</cp:lastModifiedBy>
  <cp:revision>38</cp:revision>
  <cp:lastPrinted>2017-09-01T13:35:41Z</cp:lastPrinted>
  <dcterms:created xsi:type="dcterms:W3CDTF">2015-05-26T11:30:55Z</dcterms:created>
  <dcterms:modified xsi:type="dcterms:W3CDTF">2024-03-15T06:36:01Z</dcterms:modified>
</cp:coreProperties>
</file>